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0" r:id="rId3"/>
    <p:sldId id="257" r:id="rId4"/>
    <p:sldId id="258" r:id="rId5"/>
    <p:sldId id="269" r:id="rId6"/>
    <p:sldId id="259" r:id="rId7"/>
    <p:sldId id="260" r:id="rId8"/>
    <p:sldId id="261" r:id="rId9"/>
    <p:sldId id="262" r:id="rId10"/>
    <p:sldId id="263" r:id="rId11"/>
    <p:sldId id="264" r:id="rId12"/>
    <p:sldId id="265" r:id="rId13"/>
    <p:sldId id="266" r:id="rId14"/>
    <p:sldId id="267" r:id="rId15"/>
    <p:sldId id="268" r:id="rId16"/>
    <p:sldId id="271" r:id="rId1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54" autoAdjust="0"/>
  </p:normalViewPr>
  <p:slideViewPr>
    <p:cSldViewPr>
      <p:cViewPr varScale="1">
        <p:scale>
          <a:sx n="64" d="100"/>
          <a:sy n="64" d="100"/>
        </p:scale>
        <p:origin x="-306" y="-96"/>
      </p:cViewPr>
      <p:guideLst>
        <p:guide orient="horz" pos="2160"/>
        <p:guide pos="2880"/>
      </p:guideLst>
    </p:cSldViewPr>
  </p:slideViewPr>
  <p:outlineViewPr>
    <p:cViewPr>
      <p:scale>
        <a:sx n="33" d="100"/>
        <a:sy n="33" d="100"/>
      </p:scale>
      <p:origin x="0" y="90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375FD478-DBC9-4695-A100-BE3286C89881}" type="datetimeFigureOut">
              <a:rPr lang="en-US" smtClean="0"/>
              <a:t>2/5/2011</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DBAC2525-39F5-4259-959B-16F5A7D1D0D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50FB32EE-C9F5-4396-BB8D-D44F4CBA2E34}" type="datetimeFigureOut">
              <a:rPr lang="en-US"/>
              <a:pPr>
                <a:defRPr/>
              </a:pPr>
              <a:t>2/5/2011</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15F7A2C2-D119-40E9-BCCC-48BE751907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12C6B4-2005-4ACD-B05F-E02D496B7295}"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98BA96-7387-4BC9-89D3-94FE3D8D700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A44520-DCA6-4809-830A-81B39FF1046B}"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7DAC7B-D6F7-4940-88E2-50459776FA2F}"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C3BBC1-977F-4CA7-BEB8-33F402F16F55}"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FC6D7B-12FD-436F-8C9E-6BA93BECC52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56A2FA-2DF6-471D-9B87-DB3AFE0A5F8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CB78D3-6A63-45AF-8E05-C533E82AC3F5}" type="slidenum">
              <a:rPr lang="en-US"/>
              <a:pPr fontAlgn="base">
                <a:spcBef>
                  <a:spcPct val="0"/>
                </a:spcBef>
                <a:spcAft>
                  <a:spcPct val="0"/>
                </a:spcAft>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866634-FE8F-40EE-9712-6EE7C19E5FB4}"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66FFA7-131F-427E-BDFF-E754C8526B42}"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C71670-45B2-4E62-BEC7-FB2853E720B3}"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D7EAC9-52F3-4989-82EF-C106370DAF3E}"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72E204-DAB7-4D55-96D0-C8B27A5586CA}"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24FB0A-4035-48AD-BAB1-BDDE9AED993D}"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AE7A4F-CB72-4D8E-87AA-88AFC871F88D}"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E6C2BF-8C7C-4CFB-9AFF-8C7F0B120FFE}"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0A07409C-3230-4A15-AB84-69D9CE5B2CCC}" type="datetimeFigureOut">
              <a:rPr lang="en-US"/>
              <a:pPr>
                <a:defRPr/>
              </a:pPr>
              <a:t>2/5/2011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BCD3E7E9-235A-4028-BB62-6F52581BE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7CD9A4D-C1CA-4675-90A1-DCA8C4F75AC6}" type="datetimeFigureOut">
              <a:rPr lang="en-US"/>
              <a:pPr>
                <a:defRPr/>
              </a:pPr>
              <a:t>2/5/2011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79419F0-A198-4671-9F37-DFA5F9B439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6ECAAB3C-33D8-4807-A12E-273F51FA919C}" type="datetimeFigureOut">
              <a:rPr lang="en-US"/>
              <a:pPr>
                <a:defRPr/>
              </a:pPr>
              <a:t>2/5/2011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AEDA1A6-037C-40B3-AEB6-4DEA1F6698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482A117F-FF96-497B-A12A-F3884ABC610A}" type="datetimeFigureOut">
              <a:rPr lang="en-US"/>
              <a:pPr>
                <a:defRPr/>
              </a:pPr>
              <a:t>2/5/2011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654E121-8267-4681-B314-87A1F6B90D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33F7249-1D10-4C5A-942E-23C569AC8389}" type="datetimeFigureOut">
              <a:rPr lang="en-US"/>
              <a:pPr>
                <a:defRPr/>
              </a:pPr>
              <a:t>2/5/2011</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2A2A45E-6339-4A43-8096-AF3218261F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091EB7D3-96D7-4BF4-8140-B546BB105A47}" type="datetimeFigureOut">
              <a:rPr lang="en-US"/>
              <a:pPr>
                <a:defRPr/>
              </a:pPr>
              <a:t>2/5/2011</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DB67DA5-8677-43B5-AD10-6F55FDBBA6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22797811-12D7-479A-9A44-11EAE45355A0}" type="datetimeFigureOut">
              <a:rPr lang="en-US"/>
              <a:pPr>
                <a:defRPr/>
              </a:pPr>
              <a:t>2/5/2011</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9D7C2A12-51DE-48C7-8D16-9EBE7732AB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B1CAE0AB-2FDF-4488-9802-D1D5E97F4F77}" type="datetimeFigureOut">
              <a:rPr lang="en-US"/>
              <a:pPr>
                <a:defRPr/>
              </a:pPr>
              <a:t>2/5/2011</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6EC8006-30CA-4FB3-BBE6-4CD153F644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527C4997-A771-487C-BF3A-64174CC761E5}" type="datetimeFigureOut">
              <a:rPr lang="en-US"/>
              <a:pPr>
                <a:defRPr/>
              </a:pPr>
              <a:t>2/5/2011</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B928F7CC-E35B-4A6E-B0A2-D70255FABB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C5DDDBE6-2AF3-4423-B6E6-880E5758D863}" type="datetimeFigureOut">
              <a:rPr lang="en-US"/>
              <a:pPr>
                <a:defRPr/>
              </a:pPr>
              <a:t>2/5/2011</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B99FEF14-0455-4A1C-A422-66A2B47ABD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0FA05C3A-B662-4C50-AB43-11ADB3E1FE23}" type="datetimeFigureOut">
              <a:rPr lang="en-US"/>
              <a:pPr>
                <a:defRPr/>
              </a:pPr>
              <a:t>2/5/2011</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47ED25E4-1491-44B2-9960-6A03ACB976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6C1C94E8-A3DB-4729-B81B-18B50571F2C6}" type="datetimeFigureOut">
              <a:rPr lang="en-US"/>
              <a:pPr>
                <a:defRPr/>
              </a:pPr>
              <a:t>2/5/2011</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C9FF2F9D-F407-45EF-8480-28F67BE416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67" r:id="rId8"/>
    <p:sldLayoutId id="2147483675" r:id="rId9"/>
    <p:sldLayoutId id="2147483666" r:id="rId10"/>
    <p:sldLayoutId id="2147483665"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820863"/>
            <a:ext cx="7772400" cy="1828800"/>
          </a:xfrm>
        </p:spPr>
        <p:txBody>
          <a:bodyPr>
            <a:normAutofit fontScale="90000"/>
          </a:bodyPr>
          <a:lstStyle/>
          <a:p>
            <a:pPr fontAlgn="auto">
              <a:spcAft>
                <a:spcPts val="0"/>
              </a:spcAft>
              <a:defRPr/>
            </a:pPr>
            <a:r>
              <a:rPr lang="en-US" dirty="0" smtClean="0"/>
              <a:t>Eligibility/Placement for Middle and High School Students</a:t>
            </a:r>
            <a:endParaRPr lang="en-US" dirty="0"/>
          </a:p>
        </p:txBody>
      </p:sp>
      <p:sp>
        <p:nvSpPr>
          <p:cNvPr id="3" name="Subtitle 2"/>
          <p:cNvSpPr>
            <a:spLocks noGrp="1"/>
          </p:cNvSpPr>
          <p:nvPr>
            <p:ph type="subTitle" idx="1"/>
          </p:nvPr>
        </p:nvSpPr>
        <p:spPr>
          <a:xfrm>
            <a:off x="722313" y="3684588"/>
            <a:ext cx="7772400" cy="1878012"/>
          </a:xfrm>
        </p:spPr>
        <p:txBody>
          <a:bodyPr>
            <a:normAutofit/>
          </a:bodyPr>
          <a:lstStyle/>
          <a:p>
            <a:pPr fontAlgn="auto">
              <a:spcAft>
                <a:spcPts val="0"/>
              </a:spcAft>
              <a:buFont typeface="Wingdings 2"/>
              <a:buNone/>
              <a:defRPr/>
            </a:pPr>
            <a:r>
              <a:rPr lang="en-US" dirty="0" smtClean="0"/>
              <a:t>By Perry Flynn,</a:t>
            </a:r>
          </a:p>
          <a:p>
            <a:pPr fontAlgn="auto">
              <a:spcAft>
                <a:spcPts val="0"/>
              </a:spcAft>
              <a:buFont typeface="Wingdings 2"/>
              <a:buNone/>
              <a:defRPr/>
            </a:pPr>
            <a:r>
              <a:rPr lang="en-US" dirty="0" smtClean="0"/>
              <a:t>Consultant to the North Carolina Department of Public Instruction in the area of Speech-Language Pathology</a:t>
            </a:r>
          </a:p>
          <a:p>
            <a:pPr fontAlgn="auto">
              <a:spcAft>
                <a:spcPts val="0"/>
              </a:spcAft>
              <a:buFont typeface="Wingdings 2"/>
              <a:buNone/>
              <a:defRPr/>
            </a:pPr>
            <a:r>
              <a:rPr lang="en-US" dirty="0" smtClean="0"/>
              <a:t>www.uncg.edu/csd/faculty/perryflynn.html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Curriculum</a:t>
            </a:r>
            <a:endParaRPr lang="en-US" dirty="0">
              <a:solidFill>
                <a:schemeClr val="accent1">
                  <a:tint val="88000"/>
                  <a:satMod val="150000"/>
                </a:schemeClr>
              </a:solidFill>
            </a:endParaRPr>
          </a:p>
        </p:txBody>
      </p:sp>
      <p:sp>
        <p:nvSpPr>
          <p:cNvPr id="32770" name="Content Placeholder 2"/>
          <p:cNvSpPr>
            <a:spLocks noGrp="1"/>
          </p:cNvSpPr>
          <p:nvPr>
            <p:ph idx="1"/>
          </p:nvPr>
        </p:nvSpPr>
        <p:spPr>
          <a:xfrm>
            <a:off x="503238" y="530225"/>
            <a:ext cx="8183562" cy="4187825"/>
          </a:xfrm>
        </p:spPr>
        <p:txBody>
          <a:bodyPr/>
          <a:lstStyle/>
          <a:p>
            <a:r>
              <a:rPr lang="en-US" smtClean="0"/>
              <a:t>What curriculum does the student participate in?</a:t>
            </a:r>
          </a:p>
          <a:p>
            <a:pPr lvl="1"/>
            <a:r>
              <a:rPr lang="en-US" smtClean="0"/>
              <a:t>Standard Course of study</a:t>
            </a:r>
          </a:p>
          <a:p>
            <a:pPr lvl="1"/>
            <a:r>
              <a:rPr lang="en-US" smtClean="0"/>
              <a:t>Occupational Course of Study</a:t>
            </a:r>
          </a:p>
          <a:p>
            <a:pPr lvl="1"/>
            <a:r>
              <a:rPr lang="en-US" smtClean="0"/>
              <a:t>Extended Content Standards</a:t>
            </a:r>
          </a:p>
          <a:p>
            <a:pPr lvl="1"/>
            <a:endParaRPr lang="en-US" smtClean="0"/>
          </a:p>
          <a:p>
            <a:pPr lvl="1">
              <a:buFont typeface="Verdana" pitchFamily="34" charset="0"/>
              <a:buNone/>
            </a:pPr>
            <a:r>
              <a:rPr lang="en-US" smtClean="0"/>
              <a:t>	Does a communication problem negatively impact the student’s ability to achieve their functional or academic curricular goals?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Goals</a:t>
            </a:r>
            <a:endParaRPr lang="en-US" dirty="0">
              <a:solidFill>
                <a:schemeClr val="accent1">
                  <a:tint val="88000"/>
                  <a:satMod val="150000"/>
                </a:schemeClr>
              </a:solidFill>
            </a:endParaRPr>
          </a:p>
        </p:txBody>
      </p:sp>
      <p:sp>
        <p:nvSpPr>
          <p:cNvPr id="34818" name="Content Placeholder 2"/>
          <p:cNvSpPr>
            <a:spLocks noGrp="1"/>
          </p:cNvSpPr>
          <p:nvPr>
            <p:ph idx="1"/>
          </p:nvPr>
        </p:nvSpPr>
        <p:spPr>
          <a:xfrm>
            <a:off x="503238" y="530225"/>
            <a:ext cx="8183562" cy="4187825"/>
          </a:xfrm>
        </p:spPr>
        <p:txBody>
          <a:bodyPr/>
          <a:lstStyle/>
          <a:p>
            <a:r>
              <a:rPr lang="en-US" smtClean="0"/>
              <a:t>Functional!!</a:t>
            </a:r>
          </a:p>
          <a:p>
            <a:r>
              <a:rPr lang="en-US" smtClean="0"/>
              <a:t>Realistic</a:t>
            </a:r>
          </a:p>
          <a:p>
            <a:pPr lvl="1"/>
            <a:r>
              <a:rPr lang="en-US" smtClean="0"/>
              <a:t>Often more social / vocational less “academic” by this time in the student’s academic career.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Service Delivery</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a:bodyPr>
          <a:lstStyle/>
          <a:p>
            <a:pPr>
              <a:lnSpc>
                <a:spcPct val="80000"/>
              </a:lnSpc>
            </a:pPr>
            <a:r>
              <a:rPr lang="en-US" sz="2200" smtClean="0"/>
              <a:t>If goals are functional, service delivery should be as well! </a:t>
            </a:r>
          </a:p>
          <a:p>
            <a:pPr>
              <a:lnSpc>
                <a:spcPct val="80000"/>
              </a:lnSpc>
            </a:pPr>
            <a:r>
              <a:rPr lang="en-US" sz="2200" smtClean="0"/>
              <a:t>Classroom</a:t>
            </a:r>
          </a:p>
          <a:p>
            <a:pPr>
              <a:lnSpc>
                <a:spcPct val="80000"/>
              </a:lnSpc>
            </a:pPr>
            <a:r>
              <a:rPr lang="en-US" sz="2200" smtClean="0"/>
              <a:t>Vocational settings</a:t>
            </a:r>
          </a:p>
          <a:p>
            <a:pPr>
              <a:lnSpc>
                <a:spcPct val="80000"/>
              </a:lnSpc>
            </a:pPr>
            <a:r>
              <a:rPr lang="en-US" sz="2200" smtClean="0"/>
              <a:t>Clubs</a:t>
            </a:r>
          </a:p>
          <a:p>
            <a:pPr>
              <a:lnSpc>
                <a:spcPct val="80000"/>
              </a:lnSpc>
            </a:pPr>
            <a:r>
              <a:rPr lang="en-US" sz="2200" smtClean="0"/>
              <a:t>Lunch</a:t>
            </a:r>
          </a:p>
          <a:p>
            <a:pPr>
              <a:lnSpc>
                <a:spcPct val="80000"/>
              </a:lnSpc>
            </a:pPr>
            <a:r>
              <a:rPr lang="en-US" sz="2200" smtClean="0"/>
              <a:t>Off campus job sites</a:t>
            </a:r>
          </a:p>
          <a:p>
            <a:pPr lvl="1">
              <a:lnSpc>
                <a:spcPct val="80000"/>
              </a:lnSpc>
            </a:pPr>
            <a:r>
              <a:rPr lang="en-US" sz="1900" smtClean="0"/>
              <a:t>Amanda, John, Brett, Johnnie, Nursing home…. </a:t>
            </a:r>
          </a:p>
          <a:p>
            <a:pPr>
              <a:lnSpc>
                <a:spcPct val="80000"/>
              </a:lnSpc>
              <a:buFont typeface="Wingdings 2" pitchFamily="18" charset="2"/>
              <a:buNone/>
            </a:pPr>
            <a:endParaRPr lang="en-US" sz="2200" smtClean="0"/>
          </a:p>
          <a:p>
            <a:pPr>
              <a:lnSpc>
                <a:spcPct val="80000"/>
              </a:lnSpc>
              <a:buFont typeface="Wingdings 2" pitchFamily="18" charset="2"/>
              <a:buNone/>
            </a:pPr>
            <a:r>
              <a:rPr lang="en-US" sz="2200" smtClean="0"/>
              <a:t>	LITTLE OR NO EVIDENCE TO SUPPORT  CARRYOVER COMING FROM DRILL AND PRACTICE IN THERAPY ROOM SETTINGS. ASHA EBP Compendium…other resources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Dismissal</a:t>
            </a:r>
            <a:endParaRPr lang="en-US" dirty="0">
              <a:solidFill>
                <a:schemeClr val="accent1">
                  <a:tint val="88000"/>
                  <a:satMod val="150000"/>
                </a:schemeClr>
              </a:solidFill>
            </a:endParaRPr>
          </a:p>
        </p:txBody>
      </p:sp>
      <p:sp>
        <p:nvSpPr>
          <p:cNvPr id="38914" name="Content Placeholder 2"/>
          <p:cNvSpPr>
            <a:spLocks noGrp="1"/>
          </p:cNvSpPr>
          <p:nvPr>
            <p:ph idx="1"/>
          </p:nvPr>
        </p:nvSpPr>
        <p:spPr>
          <a:xfrm>
            <a:off x="503238" y="530225"/>
            <a:ext cx="8183562" cy="4187825"/>
          </a:xfrm>
        </p:spPr>
        <p:txBody>
          <a:bodyPr/>
          <a:lstStyle/>
          <a:p>
            <a:r>
              <a:rPr lang="en-US" smtClean="0"/>
              <a:t>You MUST call for re-evaluation to add or delete a related service.  No testing is required! Data to dismiss may come from:</a:t>
            </a:r>
          </a:p>
          <a:p>
            <a:pPr lvl="1"/>
            <a:r>
              <a:rPr lang="en-US" smtClean="0"/>
              <a:t>Therapy data</a:t>
            </a:r>
          </a:p>
          <a:p>
            <a:pPr lvl="1"/>
            <a:r>
              <a:rPr lang="en-US" smtClean="0"/>
              <a:t>Progress reports</a:t>
            </a:r>
          </a:p>
          <a:p>
            <a:pPr lvl="1"/>
            <a:r>
              <a:rPr lang="en-US" smtClean="0"/>
              <a:t>Non standard assessments</a:t>
            </a:r>
          </a:p>
          <a:p>
            <a:pPr lvl="1"/>
            <a:r>
              <a:rPr lang="en-US" smtClean="0"/>
              <a:t>Curricular measures</a:t>
            </a:r>
          </a:p>
          <a:p>
            <a:pPr lvl="1"/>
            <a:r>
              <a:rPr lang="en-US" smtClean="0"/>
              <a:t>Authentic/ environmental assessments</a:t>
            </a:r>
          </a:p>
          <a:p>
            <a:pPr lvl="1"/>
            <a:r>
              <a:rPr lang="en-US" smtClean="0"/>
              <a:t>Observation…….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Dismissal</a:t>
            </a:r>
            <a:endParaRPr lang="en-US" dirty="0">
              <a:solidFill>
                <a:schemeClr val="accent1">
                  <a:tint val="88000"/>
                  <a:satMod val="150000"/>
                </a:schemeClr>
              </a:solidFill>
            </a:endParaRPr>
          </a:p>
        </p:txBody>
      </p:sp>
      <p:sp>
        <p:nvSpPr>
          <p:cNvPr id="40962" name="Content Placeholder 2"/>
          <p:cNvSpPr>
            <a:spLocks noGrp="1"/>
          </p:cNvSpPr>
          <p:nvPr>
            <p:ph idx="1"/>
          </p:nvPr>
        </p:nvSpPr>
        <p:spPr>
          <a:xfrm>
            <a:off x="503238" y="530225"/>
            <a:ext cx="8183562" cy="4187825"/>
          </a:xfrm>
        </p:spPr>
        <p:txBody>
          <a:bodyPr/>
          <a:lstStyle/>
          <a:p>
            <a:r>
              <a:rPr lang="en-US" smtClean="0"/>
              <a:t>Involve students in their own IEP conferences (they may dismiss themselves). </a:t>
            </a:r>
          </a:p>
          <a:p>
            <a:r>
              <a:rPr lang="en-US" smtClean="0"/>
              <a:t>Data driven! </a:t>
            </a:r>
          </a:p>
          <a:p>
            <a:r>
              <a:rPr lang="en-US" smtClean="0"/>
              <a:t>If students lack motivation and parents are insistent, initiate a contract with incentives that parents/students/team members agree on.  Contract not met=dismissal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Dismissal</a:t>
            </a:r>
            <a:endParaRPr lang="en-US" dirty="0">
              <a:solidFill>
                <a:schemeClr val="accent1">
                  <a:tint val="88000"/>
                  <a:satMod val="150000"/>
                </a:schemeClr>
              </a:solidFill>
            </a:endParaRPr>
          </a:p>
        </p:txBody>
      </p:sp>
      <p:sp>
        <p:nvSpPr>
          <p:cNvPr id="43010" name="Content Placeholder 2"/>
          <p:cNvSpPr>
            <a:spLocks noGrp="1"/>
          </p:cNvSpPr>
          <p:nvPr>
            <p:ph idx="1"/>
          </p:nvPr>
        </p:nvSpPr>
        <p:spPr>
          <a:xfrm>
            <a:off x="503238" y="530225"/>
            <a:ext cx="8183562" cy="4187825"/>
          </a:xfrm>
        </p:spPr>
        <p:txBody>
          <a:bodyPr/>
          <a:lstStyle/>
          <a:p>
            <a:r>
              <a:rPr lang="en-US" smtClean="0"/>
              <a:t>DATA driven! Audio tapes……</a:t>
            </a:r>
          </a:p>
          <a:p>
            <a:r>
              <a:rPr lang="en-US" smtClean="0"/>
              <a:t>Evidence Based Practice</a:t>
            </a:r>
          </a:p>
          <a:p>
            <a:r>
              <a:rPr lang="en-US" smtClean="0"/>
              <a:t>Administrative support</a:t>
            </a:r>
          </a:p>
          <a:p>
            <a:r>
              <a:rPr lang="en-US" smtClean="0"/>
              <a:t>If there is dissent among the IEP Team members the LEA Representative makes the call.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Final thoughts</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Char char=""/>
              <a:defRPr/>
            </a:pPr>
            <a:r>
              <a:rPr lang="en-US" dirty="0" smtClean="0"/>
              <a:t>Elementary school therapists should consider placement carefully at times of transition to K, 6, 9.</a:t>
            </a:r>
          </a:p>
          <a:p>
            <a:pPr marL="265176" indent="-265176" fontAlgn="auto">
              <a:spcAft>
                <a:spcPts val="0"/>
              </a:spcAft>
              <a:buFont typeface="Wingdings 2"/>
              <a:buChar char=""/>
              <a:defRPr/>
            </a:pPr>
            <a:r>
              <a:rPr lang="en-US" dirty="0" smtClean="0"/>
              <a:t>Think carefully about dismissing students too quickly when they move onto your workload.  Establish trust with parents. (personal experience…John) </a:t>
            </a:r>
          </a:p>
          <a:p>
            <a:pPr marL="265176" indent="-265176" fontAlgn="auto">
              <a:spcAft>
                <a:spcPts val="0"/>
              </a:spcAft>
              <a:buFont typeface="Wingdings 2"/>
              <a:buChar char=""/>
              <a:defRPr/>
            </a:pPr>
            <a:r>
              <a:rPr lang="en-US" dirty="0" smtClean="0"/>
              <a:t>Caseload is to a certain extent what you make it.  YOU have some power in determining who is on your caseload!!!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endParaRPr lang="en-US">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Char char=""/>
              <a:defRPr/>
            </a:pPr>
            <a:r>
              <a:rPr lang="en-US" b="1" i="1" dirty="0" smtClean="0"/>
              <a:t>Are you willing to conduct business in a different way to get a different outcome? </a:t>
            </a:r>
          </a:p>
          <a:p>
            <a:pPr marL="265176" indent="-265176" fontAlgn="auto">
              <a:spcAft>
                <a:spcPts val="0"/>
              </a:spcAft>
              <a:buFont typeface="Wingdings 2"/>
              <a:buChar char=""/>
              <a:defRPr/>
            </a:pPr>
            <a:endParaRPr lang="en-US" dirty="0" smtClean="0"/>
          </a:p>
          <a:p>
            <a:pPr marL="265176" indent="-265176" fontAlgn="auto">
              <a:spcAft>
                <a:spcPts val="0"/>
              </a:spcAft>
              <a:buFont typeface="Wingdings 2"/>
              <a:buNone/>
              <a:defRPr/>
            </a:pPr>
            <a:endParaRPr lang="en-US" dirty="0" smtClean="0"/>
          </a:p>
          <a:p>
            <a:pPr marL="265176" indent="-265176" fontAlgn="auto">
              <a:spcAft>
                <a:spcPts val="0"/>
              </a:spcAft>
              <a:buFont typeface="Wingdings 2"/>
              <a:buChar char=""/>
              <a:defRPr/>
            </a:pPr>
            <a:r>
              <a:rPr lang="en-US" dirty="0" smtClean="0"/>
              <a:t>YOU may need to be the catalyst for some systemic change at least at your school level.</a:t>
            </a:r>
          </a:p>
          <a:p>
            <a:pPr marL="265176" indent="-265176" fontAlgn="auto">
              <a:spcAft>
                <a:spcPts val="0"/>
              </a:spcAft>
              <a:buFont typeface="Wingdings 2"/>
              <a:buChar char=""/>
              <a:defRPr/>
            </a:pPr>
            <a:r>
              <a:rPr lang="en-US" dirty="0" smtClean="0"/>
              <a:t>If you present a problem can you/ do you provide some solutions to that problem?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Dismissal</a:t>
            </a:r>
            <a:endParaRPr lang="en-US" dirty="0">
              <a:solidFill>
                <a:schemeClr val="accent1">
                  <a:tint val="88000"/>
                  <a:satMod val="150000"/>
                </a:schemeClr>
              </a:solidFill>
            </a:endParaRPr>
          </a:p>
        </p:txBody>
      </p:sp>
      <p:sp>
        <p:nvSpPr>
          <p:cNvPr id="5" name="Content Placeholder 4"/>
          <p:cNvSpPr>
            <a:spLocks noGrp="1"/>
          </p:cNvSpPr>
          <p:nvPr>
            <p:ph idx="1"/>
          </p:nvPr>
        </p:nvSpPr>
        <p:spPr>
          <a:xfrm>
            <a:off x="503238" y="530225"/>
            <a:ext cx="8183562" cy="4187825"/>
          </a:xfrm>
        </p:spPr>
        <p:txBody>
          <a:bodyPr>
            <a:normAutofit fontScale="92500" lnSpcReduction="20000"/>
          </a:bodyPr>
          <a:lstStyle/>
          <a:p>
            <a:pPr marL="265176" indent="-265176" fontAlgn="auto">
              <a:spcAft>
                <a:spcPts val="0"/>
              </a:spcAft>
              <a:buFont typeface="Wingdings 2"/>
              <a:buChar char=""/>
              <a:defRPr/>
            </a:pPr>
            <a:r>
              <a:rPr lang="en-US" dirty="0" smtClean="0"/>
              <a:t>Discuss dismissal at first IEP meeting and every annual review thereafter.</a:t>
            </a:r>
          </a:p>
          <a:p>
            <a:pPr marL="265176" indent="-265176" fontAlgn="auto">
              <a:spcAft>
                <a:spcPts val="0"/>
              </a:spcAft>
              <a:buFont typeface="Wingdings 2"/>
              <a:buChar char=""/>
              <a:defRPr/>
            </a:pPr>
            <a:r>
              <a:rPr lang="en-US" dirty="0" smtClean="0"/>
              <a:t>Educate staff/ administration/ parents.</a:t>
            </a:r>
          </a:p>
          <a:p>
            <a:pPr marL="265176" indent="-265176" fontAlgn="auto">
              <a:spcAft>
                <a:spcPts val="0"/>
              </a:spcAft>
              <a:buFont typeface="Wingdings 2"/>
              <a:buChar char=""/>
              <a:defRPr/>
            </a:pPr>
            <a:r>
              <a:rPr lang="en-US" dirty="0" smtClean="0"/>
              <a:t>Reassure parents that we ALL want to act in the best interest of their child.  Often 1 on 1 in the speech “closet” is NOT in the best interest of the student.  EBP</a:t>
            </a:r>
          </a:p>
          <a:p>
            <a:pPr marL="548640" lvl="1" indent="-201168" fontAlgn="auto">
              <a:spcAft>
                <a:spcPts val="0"/>
              </a:spcAft>
              <a:buFont typeface="Verdana"/>
              <a:buChar char="◦"/>
              <a:defRPr/>
            </a:pPr>
            <a:r>
              <a:rPr lang="en-US" dirty="0" smtClean="0"/>
              <a:t>Have a picture of the student on the table for the conference</a:t>
            </a:r>
          </a:p>
          <a:p>
            <a:pPr marL="265176" indent="-265176" fontAlgn="auto">
              <a:spcAft>
                <a:spcPts val="0"/>
              </a:spcAft>
              <a:buFont typeface="Wingdings 2"/>
              <a:buChar char=""/>
              <a:defRPr/>
            </a:pPr>
            <a:r>
              <a:rPr lang="en-US" dirty="0" smtClean="0"/>
              <a:t>Gateways to Placement form can be(on Perry’s website) used at the IEP Team meetings to discuss placement decisions.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IEP Goals</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Char char=""/>
              <a:defRPr/>
            </a:pPr>
            <a:r>
              <a:rPr lang="en-US" dirty="0" smtClean="0"/>
              <a:t>Follow ideal intent of IDEA in authoring goals.</a:t>
            </a:r>
          </a:p>
          <a:p>
            <a:pPr marL="265176" indent="-265176" fontAlgn="auto">
              <a:spcAft>
                <a:spcPts val="0"/>
              </a:spcAft>
              <a:buFont typeface="Wingdings 2"/>
              <a:buChar char=""/>
              <a:defRPr/>
            </a:pPr>
            <a:r>
              <a:rPr lang="en-US" dirty="0" smtClean="0"/>
              <a:t>Have the entire team collectively write goals for what is reasonable for the student to achieve in IEP period. Include the parent.  If you get to them/ initiate before they get to you, many problems can be prevented</a:t>
            </a:r>
          </a:p>
          <a:p>
            <a:pPr marL="265176" indent="-265176" fontAlgn="auto">
              <a:spcAft>
                <a:spcPts val="0"/>
              </a:spcAft>
              <a:buFont typeface="Wingdings 2"/>
              <a:buChar char=""/>
              <a:defRPr/>
            </a:pPr>
            <a:r>
              <a:rPr lang="en-US" dirty="0" smtClean="0"/>
              <a:t>THEN decide the service providers needed to achieve the agreed upon goals.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Speech Primary</a:t>
            </a:r>
            <a:endParaRPr lang="en-US" dirty="0">
              <a:solidFill>
                <a:schemeClr val="accent1">
                  <a:tint val="88000"/>
                  <a:satMod val="150000"/>
                </a:schemeClr>
              </a:solidFill>
            </a:endParaRPr>
          </a:p>
        </p:txBody>
      </p:sp>
      <p:sp>
        <p:nvSpPr>
          <p:cNvPr id="22530" name="Content Placeholder 2"/>
          <p:cNvSpPr>
            <a:spLocks noGrp="1"/>
          </p:cNvSpPr>
          <p:nvPr>
            <p:ph idx="1"/>
          </p:nvPr>
        </p:nvSpPr>
        <p:spPr>
          <a:xfrm>
            <a:off x="503238" y="530225"/>
            <a:ext cx="8183562" cy="4187825"/>
          </a:xfrm>
        </p:spPr>
        <p:txBody>
          <a:bodyPr/>
          <a:lstStyle/>
          <a:p>
            <a:r>
              <a:rPr lang="en-US" smtClean="0"/>
              <a:t>SLPs should CAREFULLY consider students who have remained eligible for one triennial  evaluation period.</a:t>
            </a:r>
          </a:p>
          <a:p>
            <a:r>
              <a:rPr lang="en-US" smtClean="0"/>
              <a:t>Is the student appropriately placed?</a:t>
            </a:r>
          </a:p>
          <a:p>
            <a:r>
              <a:rPr lang="en-US" smtClean="0"/>
              <a:t>Motivation</a:t>
            </a:r>
          </a:p>
          <a:p>
            <a:r>
              <a:rPr lang="en-US" smtClean="0"/>
              <a:t>Do structure/ function allow for student progress?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Communication</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92500" lnSpcReduction="10000"/>
          </a:bodyPr>
          <a:lstStyle/>
          <a:p>
            <a:pPr marL="265176" indent="-265176" fontAlgn="auto">
              <a:spcAft>
                <a:spcPts val="0"/>
              </a:spcAft>
              <a:buFont typeface="Wingdings 2"/>
              <a:buChar char=""/>
              <a:defRPr/>
            </a:pPr>
            <a:r>
              <a:rPr lang="en-US" dirty="0" smtClean="0"/>
              <a:t>Self contained teachers often are great at providing communication opportunities facilitating communication all day long.</a:t>
            </a:r>
          </a:p>
          <a:p>
            <a:pPr marL="265176" indent="-265176" fontAlgn="auto">
              <a:spcAft>
                <a:spcPts val="0"/>
              </a:spcAft>
              <a:buFont typeface="Wingdings 2"/>
              <a:buChar char=""/>
              <a:defRPr/>
            </a:pPr>
            <a:r>
              <a:rPr lang="en-US" dirty="0" smtClean="0"/>
              <a:t>Teachers may need us to point out to them all the great activities they are doing.</a:t>
            </a:r>
          </a:p>
          <a:p>
            <a:pPr marL="265176" indent="-265176" fontAlgn="auto">
              <a:spcAft>
                <a:spcPts val="0"/>
              </a:spcAft>
              <a:buFont typeface="Wingdings 2"/>
              <a:buChar char=""/>
              <a:defRPr/>
            </a:pPr>
            <a:r>
              <a:rPr lang="en-US" dirty="0" smtClean="0"/>
              <a:t>Teachers may need us to collaborate with them to help build communication into daily activities and create communication rich environments.</a:t>
            </a:r>
          </a:p>
          <a:p>
            <a:pPr marL="265176" indent="-265176" fontAlgn="auto">
              <a:spcAft>
                <a:spcPts val="0"/>
              </a:spcAft>
              <a:buFont typeface="Wingdings 2"/>
              <a:buChar char=""/>
              <a:defRPr/>
            </a:pPr>
            <a:r>
              <a:rPr lang="en-US" dirty="0" smtClean="0"/>
              <a:t>Should be an INDIVIDUAL decision taking into account personnel…….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Related Services</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92500" lnSpcReduction="10000"/>
          </a:bodyPr>
          <a:lstStyle/>
          <a:p>
            <a:pPr marL="265176" indent="-265176" fontAlgn="auto">
              <a:spcAft>
                <a:spcPts val="0"/>
              </a:spcAft>
              <a:buFont typeface="Wingdings 2"/>
              <a:buChar char=""/>
              <a:defRPr/>
            </a:pPr>
            <a:r>
              <a:rPr lang="en-US" dirty="0" smtClean="0"/>
              <a:t>Should be a data driven decision.  Ask parents/ teachers to produce the data that suggest the need for a related service.</a:t>
            </a:r>
          </a:p>
          <a:p>
            <a:pPr marL="265176" indent="-265176" fontAlgn="auto">
              <a:spcAft>
                <a:spcPts val="0"/>
              </a:spcAft>
              <a:buFont typeface="Wingdings 2"/>
              <a:buChar char=""/>
              <a:defRPr/>
            </a:pPr>
            <a:r>
              <a:rPr lang="en-US" dirty="0" smtClean="0"/>
              <a:t>What data support this need?</a:t>
            </a:r>
          </a:p>
          <a:p>
            <a:pPr marL="265176" indent="-265176" fontAlgn="auto">
              <a:spcAft>
                <a:spcPts val="0"/>
              </a:spcAft>
              <a:buFont typeface="Wingdings 2"/>
              <a:buChar char=""/>
              <a:defRPr/>
            </a:pPr>
            <a:r>
              <a:rPr lang="en-US" dirty="0" smtClean="0"/>
              <a:t>Does the student meet the definition for a related service?  </a:t>
            </a:r>
          </a:p>
          <a:p>
            <a:pPr marL="265176" indent="-265176" fontAlgn="auto">
              <a:spcAft>
                <a:spcPts val="0"/>
              </a:spcAft>
              <a:buFont typeface="Wingdings 2"/>
              <a:buChar char=""/>
              <a:defRPr/>
            </a:pPr>
            <a:r>
              <a:rPr lang="en-US" dirty="0" smtClean="0"/>
              <a:t>Does the student require the specially designed, individualized instruction of the SLP to meet the goals in their primary area of eligibility?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normAutofit fontScale="90000"/>
          </a:bodyPr>
          <a:lstStyle/>
          <a:p>
            <a:pPr fontAlgn="auto">
              <a:spcAft>
                <a:spcPts val="0"/>
              </a:spcAft>
              <a:defRPr/>
            </a:pPr>
            <a:r>
              <a:rPr lang="en-US" dirty="0" smtClean="0">
                <a:solidFill>
                  <a:schemeClr val="accent1">
                    <a:tint val="88000"/>
                    <a:satMod val="150000"/>
                  </a:schemeClr>
                </a:solidFill>
              </a:rPr>
              <a:t>Related Service Support Description (RSSD) </a:t>
            </a:r>
            <a:endParaRPr lang="en-US" dirty="0">
              <a:solidFill>
                <a:schemeClr val="accent1">
                  <a:tint val="88000"/>
                  <a:satMod val="150000"/>
                </a:schemeClr>
              </a:solidFill>
            </a:endParaRPr>
          </a:p>
        </p:txBody>
      </p:sp>
      <p:sp>
        <p:nvSpPr>
          <p:cNvPr id="3" name="Content Placeholder 2"/>
          <p:cNvSpPr>
            <a:spLocks noGrp="1"/>
          </p:cNvSpPr>
          <p:nvPr>
            <p:ph idx="1"/>
          </p:nvPr>
        </p:nvSpPr>
        <p:spPr>
          <a:xfrm>
            <a:off x="503238" y="530225"/>
            <a:ext cx="8183562" cy="4187825"/>
          </a:xfrm>
        </p:spPr>
        <p:txBody>
          <a:bodyPr>
            <a:normAutofit fontScale="85000" lnSpcReduction="20000"/>
          </a:bodyPr>
          <a:lstStyle/>
          <a:p>
            <a:pPr marL="265176" indent="-265176" fontAlgn="auto">
              <a:spcAft>
                <a:spcPts val="0"/>
              </a:spcAft>
              <a:buFont typeface="Wingdings 2"/>
              <a:buChar char=""/>
              <a:defRPr/>
            </a:pPr>
            <a:r>
              <a:rPr lang="en-US" dirty="0" smtClean="0"/>
              <a:t>Student may have direct service goals or JUST RSSD to provide consultative / collaborative service on behalf of the student.</a:t>
            </a:r>
          </a:p>
          <a:p>
            <a:pPr marL="265176" indent="-265176" fontAlgn="auto">
              <a:spcAft>
                <a:spcPts val="0"/>
              </a:spcAft>
              <a:buFont typeface="Wingdings 2"/>
              <a:buChar char=""/>
              <a:defRPr/>
            </a:pPr>
            <a:r>
              <a:rPr lang="en-US" dirty="0" smtClean="0"/>
              <a:t>RSSD may be used to “wean” students, parents, teachers off our direct services while providing what is truly in the best interest of the student while supporting least restrictive environment (LRE).</a:t>
            </a:r>
          </a:p>
          <a:p>
            <a:pPr marL="265176" indent="-265176" fontAlgn="auto">
              <a:spcAft>
                <a:spcPts val="0"/>
              </a:spcAft>
              <a:buFont typeface="Wingdings 2"/>
              <a:buChar char=""/>
              <a:defRPr/>
            </a:pPr>
            <a:r>
              <a:rPr lang="en-US" dirty="0" smtClean="0"/>
              <a:t>Requires # of session but not time period of sessions. </a:t>
            </a:r>
          </a:p>
          <a:p>
            <a:pPr marL="265176" indent="-265176" fontAlgn="auto">
              <a:spcAft>
                <a:spcPts val="0"/>
              </a:spcAft>
              <a:buFont typeface="Wingdings 2"/>
              <a:buChar char=""/>
              <a:defRPr/>
            </a:pPr>
            <a:r>
              <a:rPr lang="en-US" dirty="0" smtClean="0"/>
              <a:t>NO progress reports because students are not receiving DIRECT services from the RSSD so no progress per say is expected.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r>
              <a:rPr lang="en-US" dirty="0" smtClean="0">
                <a:solidFill>
                  <a:schemeClr val="accent1">
                    <a:tint val="88000"/>
                    <a:satMod val="150000"/>
                  </a:schemeClr>
                </a:solidFill>
              </a:rPr>
              <a:t>Transition</a:t>
            </a:r>
            <a:endParaRPr lang="en-US" dirty="0">
              <a:solidFill>
                <a:schemeClr val="accent1">
                  <a:tint val="88000"/>
                  <a:satMod val="150000"/>
                </a:schemeClr>
              </a:solidFill>
            </a:endParaRPr>
          </a:p>
        </p:txBody>
      </p:sp>
      <p:sp>
        <p:nvSpPr>
          <p:cNvPr id="30722" name="Content Placeholder 2"/>
          <p:cNvSpPr>
            <a:spLocks noGrp="1"/>
          </p:cNvSpPr>
          <p:nvPr>
            <p:ph idx="1"/>
          </p:nvPr>
        </p:nvSpPr>
        <p:spPr>
          <a:xfrm>
            <a:off x="503238" y="530225"/>
            <a:ext cx="8183562" cy="4187825"/>
          </a:xfrm>
        </p:spPr>
        <p:txBody>
          <a:bodyPr/>
          <a:lstStyle/>
          <a:p>
            <a:r>
              <a:rPr lang="en-US" smtClean="0"/>
              <a:t>Thoughtfully consider transition for these students.</a:t>
            </a:r>
          </a:p>
          <a:p>
            <a:r>
              <a:rPr lang="en-US" smtClean="0"/>
              <a:t>What realistically will they do after their time in school? (student at RCSHS vet.)</a:t>
            </a:r>
          </a:p>
          <a:p>
            <a:r>
              <a:rPr lang="en-US" smtClean="0"/>
              <a:t>What is functional for them to master in the area of communication?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TotalTime>
  <Words>800</Words>
  <Application>Microsoft Office PowerPoint</Application>
  <PresentationFormat>On-screen Show (4:3)</PresentationFormat>
  <Paragraphs>101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Eligibility/Placement for Middle and High School Students</vt:lpstr>
      <vt:lpstr>Slide 2</vt:lpstr>
      <vt:lpstr>Dismissal</vt:lpstr>
      <vt:lpstr>IEP Goals</vt:lpstr>
      <vt:lpstr>Speech Primary</vt:lpstr>
      <vt:lpstr>Communication</vt:lpstr>
      <vt:lpstr>Related Services</vt:lpstr>
      <vt:lpstr>Related Service Support Description (RSSD) </vt:lpstr>
      <vt:lpstr>Transition</vt:lpstr>
      <vt:lpstr>Curriculum</vt:lpstr>
      <vt:lpstr>Goals</vt:lpstr>
      <vt:lpstr>Service Delivery</vt:lpstr>
      <vt:lpstr>Dismissal</vt:lpstr>
      <vt:lpstr>Dismissal</vt:lpstr>
      <vt:lpstr>Dismissal</vt:lpstr>
      <vt:lpstr>Final thoughts</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Eligibility/Placement fo Middle and High School Students</dc:title>
  <dc:creator>Valued Acer Customer</dc:creator>
  <cp:lastModifiedBy>Perry Flynn</cp:lastModifiedBy>
  <cp:revision>14</cp:revision>
  <dcterms:created xsi:type="dcterms:W3CDTF">2010-12-08T01:35:15Z</dcterms:created>
  <dcterms:modified xsi:type="dcterms:W3CDTF">2011-02-05T21:46:21Z</dcterms:modified>
</cp:coreProperties>
</file>